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9692-B800-4715-8E96-C953AD7431E9}" type="datetimeFigureOut">
              <a:rPr lang="es-ES" smtClean="0"/>
              <a:pPr/>
              <a:t>28/04/2023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E882B-857E-4019-97C2-151FE5DE02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8280920" cy="1224136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Aproximación </a:t>
            </a:r>
            <a:r>
              <a:rPr lang="es-ES" sz="1800" b="1" dirty="0">
                <a:latin typeface="Times New Roman" pitchFamily="18" charset="0"/>
                <a:cs typeface="Times New Roman" pitchFamily="18" charset="0"/>
              </a:rPr>
              <a:t>histórica a las funciones desempeñadas por el Instituto Nacional de Segunda Enseñanza de Santander durante la Guerra Civil (1936-1939): </a:t>
            </a: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1800" b="1" dirty="0">
                <a:latin typeface="Times New Roman" pitchFamily="18" charset="0"/>
                <a:cs typeface="Times New Roman" pitchFamily="18" charset="0"/>
              </a:rPr>
              <a:t>recuperación del refugio antiaéreo como bien patrimonial del IES Santa </a:t>
            </a: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Clara.</a:t>
            </a:r>
            <a:br>
              <a:rPr lang="es-E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Jesús </a:t>
            </a:r>
            <a:r>
              <a:rPr lang="es-ES" sz="1200" b="1" dirty="0" err="1" smtClean="0">
                <a:latin typeface="Times New Roman" pitchFamily="18" charset="0"/>
                <a:cs typeface="Times New Roman" pitchFamily="18" charset="0"/>
              </a:rPr>
              <a:t>Peñalva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 Gil. IES  Santa Clara. Santander  (29-04-2023</a:t>
            </a: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800" dirty="0">
                <a:latin typeface="Times New Roman" pitchFamily="18" charset="0"/>
                <a:cs typeface="Times New Roman" pitchFamily="18" charset="0"/>
              </a:rPr>
            </a:br>
            <a:endParaRPr lang="es-E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560840" cy="4896544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es-E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s-ES" sz="1200" b="1" dirty="0" err="1" smtClean="0">
                <a:latin typeface="Times New Roman" pitchFamily="18" charset="0"/>
                <a:cs typeface="Times New Roman" pitchFamily="18" charset="0"/>
              </a:rPr>
              <a:t>Peñalva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 2022-23</a:t>
            </a:r>
          </a:p>
          <a:p>
            <a:endParaRPr lang="es-ES" sz="1200" dirty="0" smtClean="0"/>
          </a:p>
          <a:p>
            <a:r>
              <a:rPr lang="es-ES" sz="1400" b="1" dirty="0" smtClean="0"/>
              <a:t>XVI Jornadas  de la Asociación Nacional para la Defensa del Patrimonio de los Institutos Históricos. IES  Antonio Machado. Soria (28 abril a 1 de mayo 2023)</a:t>
            </a:r>
            <a:endParaRPr lang="es-ES" sz="1400" b="1" dirty="0"/>
          </a:p>
          <a:p>
            <a:endParaRPr lang="es-E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pic>
        <p:nvPicPr>
          <p:cNvPr id="4" name="3 Imagen" descr="DSC08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63588" y="2168860"/>
            <a:ext cx="3744416" cy="2808312"/>
          </a:xfrm>
          <a:prstGeom prst="rect">
            <a:avLst/>
          </a:prstGeom>
        </p:spPr>
      </p:pic>
      <p:pic>
        <p:nvPicPr>
          <p:cNvPr id="5" name="4 Imagen" descr="DSC03128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 l="34097" b="24944"/>
          <a:stretch>
            <a:fillRect/>
          </a:stretch>
        </p:blipFill>
        <p:spPr>
          <a:xfrm rot="16200000">
            <a:off x="4157517" y="1971277"/>
            <a:ext cx="3709289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Fase de intervención: enlucido de muros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Marcador de contenido" descr="DSC08946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2562932" cy="3417243"/>
          </a:xfrm>
        </p:spPr>
      </p:pic>
      <p:pic>
        <p:nvPicPr>
          <p:cNvPr id="5" name="4 Imagen" descr="DSC0895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64904"/>
            <a:ext cx="2607754" cy="3477005"/>
          </a:xfrm>
          <a:prstGeom prst="rect">
            <a:avLst/>
          </a:prstGeom>
        </p:spPr>
      </p:pic>
      <p:pic>
        <p:nvPicPr>
          <p:cNvPr id="6" name="5 Imagen" descr="DSC08953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7296" y="1556792"/>
            <a:ext cx="2646294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47667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Fase de intervención: conclusión de las obras</a:t>
            </a:r>
            <a:endParaRPr lang="es-ES" sz="2000" b="1" dirty="0"/>
          </a:p>
        </p:txBody>
      </p:sp>
      <p:pic>
        <p:nvPicPr>
          <p:cNvPr id="5" name="4 Imagen" descr="DSC03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7511" y="1691807"/>
            <a:ext cx="3384376" cy="2538282"/>
          </a:xfrm>
          <a:prstGeom prst="rect">
            <a:avLst/>
          </a:prstGeom>
        </p:spPr>
      </p:pic>
      <p:pic>
        <p:nvPicPr>
          <p:cNvPr id="6" name="5 Imagen" descr="DSC03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690791" y="3077961"/>
            <a:ext cx="3528392" cy="2646294"/>
          </a:xfrm>
          <a:prstGeom prst="rect">
            <a:avLst/>
          </a:prstGeom>
        </p:spPr>
      </p:pic>
      <p:pic>
        <p:nvPicPr>
          <p:cNvPr id="7" name="6 Imagen" descr="DSC03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476664" y="1588231"/>
            <a:ext cx="3707903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47667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Fase de intervención: conclusión de las obras</a:t>
            </a:r>
            <a:endParaRPr lang="es-ES" sz="2000" b="1" dirty="0"/>
          </a:p>
        </p:txBody>
      </p:sp>
      <p:pic>
        <p:nvPicPr>
          <p:cNvPr id="3" name="2 Imagen" descr="DSC03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98530" y="2006842"/>
            <a:ext cx="3600401" cy="2700301"/>
          </a:xfrm>
          <a:prstGeom prst="rect">
            <a:avLst/>
          </a:prstGeom>
        </p:spPr>
      </p:pic>
      <p:pic>
        <p:nvPicPr>
          <p:cNvPr id="4" name="3 Imagen" descr="DSC03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675791" y="2012843"/>
            <a:ext cx="3648405" cy="2736304"/>
          </a:xfrm>
          <a:prstGeom prst="rect">
            <a:avLst/>
          </a:prstGeom>
        </p:spPr>
      </p:pic>
      <p:pic>
        <p:nvPicPr>
          <p:cNvPr id="5" name="4 Imagen" descr="DSC03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629681" y="2011279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1.2.- Plan de recuperación y rehabilitación</a:t>
            </a:r>
            <a:endParaRPr lang="es-ES" sz="24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0188" cy="504056"/>
          </a:xfrm>
        </p:spPr>
        <p:txBody>
          <a:bodyPr/>
          <a:lstStyle/>
          <a:p>
            <a:r>
              <a:rPr lang="es-ES" dirty="0" smtClean="0"/>
              <a:t>Fase de </a:t>
            </a:r>
            <a:r>
              <a:rPr lang="es-ES" dirty="0" err="1" smtClean="0"/>
              <a:t>musealización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Planificación museística: paneles informativos, murales, fotografías.</a:t>
            </a:r>
          </a:p>
          <a:p>
            <a:endParaRPr lang="es-ES" dirty="0" smtClean="0"/>
          </a:p>
          <a:p>
            <a:r>
              <a:rPr lang="es-ES" dirty="0" smtClean="0"/>
              <a:t>Centro de interpretación  de la Guerra Civil.</a:t>
            </a:r>
          </a:p>
          <a:p>
            <a:endParaRPr lang="es-ES" dirty="0" smtClean="0"/>
          </a:p>
          <a:p>
            <a:r>
              <a:rPr lang="es-ES" dirty="0" smtClean="0"/>
              <a:t>Actividades educativas </a:t>
            </a:r>
          </a:p>
          <a:p>
            <a:endParaRPr lang="es-ES" dirty="0" smtClean="0"/>
          </a:p>
          <a:p>
            <a:r>
              <a:rPr lang="es-ES" dirty="0" smtClean="0"/>
              <a:t>Visitas guiadas divulgativas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4355976" y="980728"/>
            <a:ext cx="4257799" cy="86409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Programa  de  Animación Sociocultural de CFGS: guía del  Museo-Refugio IES  Santa Clara  (Foto J. </a:t>
            </a:r>
            <a:r>
              <a:rPr lang="es-ES" dirty="0" err="1" smtClean="0"/>
              <a:t>Peñalva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12" name="11 Marcador de contenido" descr="DSC0315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486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sz="2400" b="1" dirty="0"/>
              <a:t>2.- 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Datos arqueológicos sobre las características arquitectónicas 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2.1.- 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Descripción</a:t>
            </a:r>
          </a:p>
          <a:p>
            <a:endParaRPr lang="es-ES" sz="2000" b="1" dirty="0" smtClean="0"/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Construido en un espacio del antiguo instituto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Alteraciones  por obras anteriores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Túnel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o galería dividida en dos tramos </a:t>
            </a:r>
            <a:endParaRPr lang="es-E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Sala de los azulejos 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Restos de puertas antiguas.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Restos de tuberías de desagüe antiguas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Restos de azulejos</a:t>
            </a:r>
          </a:p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Enlucido de cemento con esgrafiado imitando muro de sillar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Marcador de contenido" descr="DSC088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196042" y="1356687"/>
            <a:ext cx="2431604" cy="1823703"/>
          </a:xfrm>
        </p:spPr>
      </p:pic>
      <p:pic>
        <p:nvPicPr>
          <p:cNvPr id="6" name="5 Imagen" descr="DSC0715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2459765" cy="1844824"/>
          </a:xfrm>
          <a:prstGeom prst="rect">
            <a:avLst/>
          </a:prstGeom>
        </p:spPr>
      </p:pic>
      <p:pic>
        <p:nvPicPr>
          <p:cNvPr id="7" name="6 Imagen" descr="DSC0715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052736"/>
            <a:ext cx="1890210" cy="2520280"/>
          </a:xfrm>
          <a:prstGeom prst="rect">
            <a:avLst/>
          </a:prstGeom>
        </p:spPr>
      </p:pic>
      <p:pic>
        <p:nvPicPr>
          <p:cNvPr id="8" name="7 Imagen" descr="DSC082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664601" y="4072704"/>
            <a:ext cx="2269308" cy="170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1" y="332656"/>
            <a:ext cx="2026568" cy="576064"/>
          </a:xfrm>
        </p:spPr>
        <p:txBody>
          <a:bodyPr/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Localización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4752528" cy="5001419"/>
          </a:xfrm>
        </p:spPr>
        <p:txBody>
          <a:bodyPr/>
          <a:lstStyle/>
          <a:p>
            <a:r>
              <a:rPr lang="es-ES" dirty="0" smtClean="0"/>
              <a:t>Sótano  sur. Fachadas sur y este </a:t>
            </a:r>
            <a:endParaRPr lang="es-ES" dirty="0"/>
          </a:p>
        </p:txBody>
      </p:sp>
      <p:pic>
        <p:nvPicPr>
          <p:cNvPr id="12" name="11 Marcador de contenido" descr="Croquis refugio antiaéreo fachada es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5216" y="1714488"/>
            <a:ext cx="3611626" cy="3429024"/>
          </a:xfrm>
        </p:spPr>
      </p:pic>
      <p:pic>
        <p:nvPicPr>
          <p:cNvPr id="13" name="12 Imagen" descr="Croquis sótano fachada s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85926"/>
            <a:ext cx="4499992" cy="3346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/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Planta del Refugio</a:t>
            </a: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Marcador de contenido" descr="Croquis planta del refug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1117177"/>
            <a:ext cx="8218487" cy="4944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Alzados longitudinales. Secciones norte y sur 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6 Marcador de contenido" descr="Croquis secciones logitudinales refugio antiaér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3623" y="1196975"/>
            <a:ext cx="6676754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Alzado. Sección transversal</a:t>
            </a:r>
            <a:endParaRPr lang="es-ES" dirty="0"/>
          </a:p>
        </p:txBody>
      </p:sp>
      <p:pic>
        <p:nvPicPr>
          <p:cNvPr id="3" name="2 Imagen" descr="Croquis Sección transversal del sótano sur Refug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560840" cy="4943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Autofit/>
          </a:bodyPr>
          <a:lstStyle/>
          <a:p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3.- Datos documentales sobre las funciones de un centro educativo en una situación de guerra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4040188" cy="504056"/>
          </a:xfrm>
        </p:spPr>
        <p:txBody>
          <a:bodyPr>
            <a:normAutofit/>
          </a:bodyPr>
          <a:lstStyle/>
          <a:p>
            <a:r>
              <a:rPr lang="es-ES" dirty="0" smtClean="0"/>
              <a:t>3.1 Función Educativa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785786" y="2214554"/>
            <a:ext cx="7472386" cy="3951288"/>
          </a:xfrm>
        </p:spPr>
        <p:txBody>
          <a:bodyPr>
            <a:normAutofit/>
          </a:bodyPr>
          <a:lstStyle/>
          <a:p>
            <a:r>
              <a:rPr lang="es-ES" dirty="0" smtClean="0"/>
              <a:t>Santander se mantuvo fiel al gobierno de la República hasta su caída el 26 de agosto de 1937</a:t>
            </a:r>
          </a:p>
          <a:p>
            <a:r>
              <a:rPr lang="es-ES" dirty="0" smtClean="0"/>
              <a:t>Periodo vacacional 1936</a:t>
            </a:r>
          </a:p>
          <a:p>
            <a:r>
              <a:rPr lang="es-ES" dirty="0" smtClean="0"/>
              <a:t>El edificio puesto bajo la autoridad del Gobernador Civil</a:t>
            </a:r>
          </a:p>
          <a:p>
            <a:r>
              <a:rPr lang="es-ES" dirty="0" smtClean="0"/>
              <a:t>Sustitución de los cargos directivos</a:t>
            </a:r>
          </a:p>
          <a:p>
            <a:r>
              <a:rPr lang="es-ES" dirty="0" smtClean="0"/>
              <a:t>Curso 1936-37 tuvo una duración de tres meses marzo a junio, la matrícula se redujo a 200 alumnos. Avales políticos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7" y="404664"/>
            <a:ext cx="2520281" cy="563662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ÍNDICE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s-ES" sz="3700" b="1" dirty="0" smtClean="0"/>
          </a:p>
          <a:p>
            <a:r>
              <a:rPr lang="es-ES" sz="3700" b="1" dirty="0" smtClean="0"/>
              <a:t>Introducción</a:t>
            </a:r>
            <a:endParaRPr lang="es-ES" sz="3700" dirty="0"/>
          </a:p>
          <a:p>
            <a:endParaRPr lang="es-ES" sz="3700" b="1" dirty="0" smtClean="0"/>
          </a:p>
          <a:p>
            <a:r>
              <a:rPr lang="es-ES" sz="3700" b="1" dirty="0" smtClean="0"/>
              <a:t>1</a:t>
            </a:r>
            <a:r>
              <a:rPr lang="es-ES" sz="3700" b="1" dirty="0"/>
              <a:t>. El refugio antiaéreo como bien patrimonial: una propuesta de intervención, rehabilitación y </a:t>
            </a:r>
            <a:r>
              <a:rPr lang="es-ES" sz="3700" b="1" dirty="0" err="1"/>
              <a:t>musealización</a:t>
            </a:r>
            <a:r>
              <a:rPr lang="es-ES" b="1" dirty="0"/>
              <a:t>. 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lvl="1"/>
            <a:r>
              <a:rPr lang="es-ES" sz="3100" b="1" dirty="0"/>
              <a:t>1.1.- Objetivos</a:t>
            </a:r>
            <a:endParaRPr lang="es-ES" sz="3100" dirty="0"/>
          </a:p>
          <a:p>
            <a:pPr lvl="1"/>
            <a:r>
              <a:rPr lang="es-ES" sz="3100" b="1" dirty="0"/>
              <a:t>1.2.- Plan de recuperación y rehabilitación</a:t>
            </a:r>
            <a:endParaRPr lang="es-ES" sz="3100" dirty="0"/>
          </a:p>
          <a:p>
            <a:pPr lvl="2"/>
            <a:r>
              <a:rPr lang="es-ES" sz="3100" b="1" dirty="0"/>
              <a:t>Fase de investigación y documentación</a:t>
            </a:r>
            <a:endParaRPr lang="es-ES" sz="3100" dirty="0"/>
          </a:p>
          <a:p>
            <a:pPr lvl="2"/>
            <a:r>
              <a:rPr lang="es-ES" sz="3100" b="1" dirty="0"/>
              <a:t>Fase de intervención</a:t>
            </a:r>
            <a:endParaRPr lang="es-ES" sz="3100" dirty="0"/>
          </a:p>
          <a:p>
            <a:pPr lvl="2"/>
            <a:r>
              <a:rPr lang="es-ES" sz="3100" b="1" dirty="0"/>
              <a:t>Fase de </a:t>
            </a:r>
            <a:r>
              <a:rPr lang="es-ES" sz="3100" b="1" dirty="0" err="1"/>
              <a:t>musealización</a:t>
            </a:r>
            <a:endParaRPr lang="es-ES" sz="3100" dirty="0"/>
          </a:p>
          <a:p>
            <a:endParaRPr lang="es-ES" sz="3700" b="1" dirty="0" smtClean="0"/>
          </a:p>
          <a:p>
            <a:r>
              <a:rPr lang="es-ES" sz="3700" b="1" dirty="0" smtClean="0"/>
              <a:t>2</a:t>
            </a:r>
            <a:r>
              <a:rPr lang="es-ES" sz="3700" b="1" dirty="0"/>
              <a:t>.- Datos arqueológicos sobre las características arquitectónicas del refugio antiaéreo.</a:t>
            </a:r>
            <a:endParaRPr lang="es-ES" sz="3700" dirty="0"/>
          </a:p>
          <a:p>
            <a:pPr lvl="1">
              <a:buNone/>
            </a:pPr>
            <a:endParaRPr lang="es-ES" sz="3300" b="1" dirty="0" smtClean="0"/>
          </a:p>
          <a:p>
            <a:pPr lvl="1">
              <a:buNone/>
            </a:pPr>
            <a:r>
              <a:rPr lang="es-ES" sz="3300" b="1" dirty="0"/>
              <a:t>	</a:t>
            </a:r>
            <a:r>
              <a:rPr lang="es-ES" sz="3400" b="1" dirty="0" smtClean="0"/>
              <a:t>2.1</a:t>
            </a:r>
            <a:r>
              <a:rPr lang="es-ES" sz="3400" b="1" dirty="0"/>
              <a:t>.- Descripción</a:t>
            </a:r>
            <a:endParaRPr lang="es-ES" sz="3400" dirty="0"/>
          </a:p>
          <a:p>
            <a:pPr lvl="1"/>
            <a:r>
              <a:rPr lang="es-ES" sz="3400" b="1" dirty="0"/>
              <a:t>2.2.-</a:t>
            </a:r>
            <a:r>
              <a:rPr lang="es-ES" sz="3400" b="1" dirty="0" smtClean="0"/>
              <a:t>Localización:</a:t>
            </a:r>
            <a:r>
              <a:rPr lang="es-ES" sz="3400" dirty="0" smtClean="0"/>
              <a:t> </a:t>
            </a:r>
            <a:endParaRPr lang="es-ES" sz="3400" dirty="0"/>
          </a:p>
          <a:p>
            <a:pPr lvl="1"/>
            <a:r>
              <a:rPr lang="es-ES" sz="3000" b="1" dirty="0" smtClean="0"/>
              <a:t>2.3</a:t>
            </a:r>
            <a:r>
              <a:rPr lang="es-ES" sz="3000" b="1" dirty="0"/>
              <a:t>.- Planta</a:t>
            </a:r>
            <a:endParaRPr lang="es-ES" sz="3000" dirty="0"/>
          </a:p>
          <a:p>
            <a:pPr lvl="1"/>
            <a:r>
              <a:rPr lang="es-ES" sz="3000" b="1" dirty="0"/>
              <a:t>2.4.- Alzados: secciones longitudinales y transversales</a:t>
            </a:r>
            <a:endParaRPr lang="es-ES" sz="3000" dirty="0"/>
          </a:p>
          <a:p>
            <a:endParaRPr lang="es-ES" b="1" dirty="0" smtClean="0"/>
          </a:p>
          <a:p>
            <a:r>
              <a:rPr lang="es-ES" sz="3700" b="1" dirty="0" smtClean="0"/>
              <a:t>3</a:t>
            </a:r>
            <a:r>
              <a:rPr lang="es-ES" sz="3700" b="1" dirty="0"/>
              <a:t>.- Datos documentales sobre las funciones de un centro educativo en una situación de guerra</a:t>
            </a:r>
            <a:r>
              <a:rPr lang="es-ES" sz="3700" b="1" dirty="0" smtClean="0"/>
              <a:t>.</a:t>
            </a:r>
          </a:p>
          <a:p>
            <a:endParaRPr lang="es-ES" sz="3700" dirty="0"/>
          </a:p>
          <a:p>
            <a:pPr lvl="1"/>
            <a:r>
              <a:rPr lang="es-ES" b="1" dirty="0"/>
              <a:t>3.1.- Función educativa</a:t>
            </a:r>
            <a:endParaRPr lang="es-ES" dirty="0"/>
          </a:p>
          <a:p>
            <a:pPr lvl="1"/>
            <a:r>
              <a:rPr lang="es-ES" b="1" dirty="0"/>
              <a:t>3.2.- Actividades educativas externas al centro</a:t>
            </a:r>
            <a:endParaRPr lang="es-ES" dirty="0"/>
          </a:p>
          <a:p>
            <a:pPr lvl="1"/>
            <a:r>
              <a:rPr lang="es-ES" b="1" dirty="0"/>
              <a:t>3.3.- Función sindical.</a:t>
            </a:r>
            <a:endParaRPr lang="es-ES" dirty="0"/>
          </a:p>
          <a:p>
            <a:pPr lvl="1"/>
            <a:r>
              <a:rPr lang="es-ES" b="1" dirty="0"/>
              <a:t>3.4.- Refugio antiaéreo</a:t>
            </a:r>
            <a:endParaRPr lang="es-ES" dirty="0"/>
          </a:p>
          <a:p>
            <a:pPr lvl="1"/>
            <a:r>
              <a:rPr lang="es-ES" b="1" dirty="0"/>
              <a:t>3.5.- Centro de refugiados y evacuados</a:t>
            </a:r>
            <a:endParaRPr lang="es-ES" dirty="0"/>
          </a:p>
          <a:p>
            <a:pPr lvl="1"/>
            <a:r>
              <a:rPr lang="es-ES" b="1" dirty="0"/>
              <a:t>3.6.- Profesores agregados de otros institutos</a:t>
            </a:r>
            <a:endParaRPr lang="es-ES" dirty="0"/>
          </a:p>
          <a:p>
            <a:pPr lvl="1"/>
            <a:r>
              <a:rPr lang="es-ES" b="1" dirty="0"/>
              <a:t>3.7.- Industria de guerra</a:t>
            </a:r>
            <a:endParaRPr lang="es-ES" dirty="0"/>
          </a:p>
          <a:p>
            <a:pPr lvl="1"/>
            <a:r>
              <a:rPr lang="es-ES" b="1" dirty="0"/>
              <a:t>3.8.- Una bomba impactó en el tejado del instituto</a:t>
            </a:r>
            <a:endParaRPr lang="es-ES" dirty="0"/>
          </a:p>
          <a:p>
            <a:pPr lvl="1"/>
            <a:r>
              <a:rPr lang="es-ES" b="1" dirty="0"/>
              <a:t>3.9.- Sede de la Comisión depuradora de la Enseñanza</a:t>
            </a:r>
            <a:endParaRPr lang="es-ES" dirty="0"/>
          </a:p>
          <a:p>
            <a:pPr lvl="1"/>
            <a:r>
              <a:rPr lang="es-ES" b="1" dirty="0"/>
              <a:t>3.10.- Sede de los Consejos de Guerra y de Juzgados Militares</a:t>
            </a:r>
            <a:endParaRPr lang="es-ES" dirty="0"/>
          </a:p>
          <a:p>
            <a:pPr lvl="1"/>
            <a:r>
              <a:rPr lang="es-ES" b="1" dirty="0"/>
              <a:t>3.11.- La Biblioteca del instituto al servicio de las operaciones militares</a:t>
            </a:r>
            <a:endParaRPr lang="es-ES" dirty="0"/>
          </a:p>
          <a:p>
            <a:pPr lvl="1"/>
            <a:r>
              <a:rPr lang="es-ES" b="1" dirty="0"/>
              <a:t>3.12.- Características del edificio</a:t>
            </a:r>
            <a:endParaRPr lang="es-ES" dirty="0"/>
          </a:p>
          <a:p>
            <a:endParaRPr lang="es-ES" b="1" dirty="0" smtClean="0"/>
          </a:p>
          <a:p>
            <a:r>
              <a:rPr lang="es-ES" sz="3700" b="1" dirty="0" smtClean="0"/>
              <a:t>Conclusión</a:t>
            </a:r>
            <a:endParaRPr lang="es-ES" sz="3700" dirty="0"/>
          </a:p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    J. </a:t>
            </a:r>
            <a:r>
              <a:rPr lang="es-ES" dirty="0" err="1" smtClean="0"/>
              <a:t>Peñalva</a:t>
            </a:r>
            <a:endParaRPr lang="es-ES" dirty="0"/>
          </a:p>
        </p:txBody>
      </p:sp>
      <p:pic>
        <p:nvPicPr>
          <p:cNvPr id="5" name="4 Imagen" descr="_DSC9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63078" y="2303439"/>
            <a:ext cx="3995936" cy="2646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s-E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txBody>
          <a:bodyPr>
            <a:normAutofit fontScale="92500"/>
          </a:bodyPr>
          <a:lstStyle/>
          <a:p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Curso 1937-38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,  20 de noviembre. </a:t>
            </a:r>
            <a:r>
              <a:rPr lang="es-ES" sz="2800" dirty="0" smtClean="0"/>
              <a:t>609 alumnos oficiales, 248 colegiados y 539 libres. 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Novedades del régimen franquista:</a:t>
            </a:r>
          </a:p>
          <a:p>
            <a:pPr lvl="1"/>
            <a:r>
              <a:rPr lang="es-ES" dirty="0" smtClean="0"/>
              <a:t>Separación por sexos, entradas y espacios</a:t>
            </a:r>
          </a:p>
          <a:p>
            <a:pPr lvl="1"/>
            <a:r>
              <a:rPr lang="es-ES" dirty="0" smtClean="0"/>
              <a:t>Anulación del curso anterior; exámenes extraordinarios en enero.</a:t>
            </a:r>
          </a:p>
          <a:p>
            <a:pPr lvl="1"/>
            <a:r>
              <a:rPr lang="es-ES" dirty="0" smtClean="0"/>
              <a:t>Sistema de Permanencias en el centro</a:t>
            </a:r>
          </a:p>
          <a:p>
            <a:pPr lvl="1"/>
            <a:r>
              <a:rPr lang="es-ES" dirty="0" smtClean="0"/>
              <a:t>Asignaturas de Italiano y Alemán en 6º  y 7º Bach.</a:t>
            </a:r>
          </a:p>
          <a:p>
            <a:pPr lvl="1"/>
            <a:r>
              <a:rPr lang="es-ES" dirty="0" smtClean="0"/>
              <a:t>Creación  de Curso de Ampliación de Lenguas Clásicas  (85 alumnos: maestros, estudiantes universitarios y algunos profesores y personas de relieve cultural)</a:t>
            </a:r>
          </a:p>
          <a:p>
            <a:pPr lvl="1">
              <a:buNone/>
            </a:pPr>
            <a:r>
              <a:rPr lang="es-ES" b="1" dirty="0" smtClean="0"/>
              <a:t>Curso 1938-39</a:t>
            </a:r>
            <a:r>
              <a:rPr lang="es-ES" dirty="0" smtClean="0"/>
              <a:t> ,se matricularon 810 alumnos/as: 355 varones y 455 mujeres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429156" cy="639762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3.2  Función Educativa externa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4040188" cy="3951288"/>
          </a:xfrm>
        </p:spPr>
        <p:txBody>
          <a:bodyPr/>
          <a:lstStyle/>
          <a:p>
            <a:r>
              <a:rPr lang="es-ES" b="1" dirty="0" smtClean="0"/>
              <a:t>Bachillerato Abreviado para obreros plan de Valencia,</a:t>
            </a:r>
            <a:r>
              <a:rPr lang="es-ES" dirty="0" smtClean="0"/>
              <a:t> Sindicato de Profesiones Liberales de U.G.T. marzo 1937, interrumpido.</a:t>
            </a:r>
          </a:p>
          <a:p>
            <a:r>
              <a:rPr lang="es-ES" b="1" dirty="0" smtClean="0"/>
              <a:t>Cursillos de formación de obreros</a:t>
            </a:r>
            <a:r>
              <a:rPr lang="es-ES" dirty="0" smtClean="0"/>
              <a:t>.</a:t>
            </a:r>
            <a:r>
              <a:rPr lang="es-ES" b="1" dirty="0" smtClean="0"/>
              <a:t> </a:t>
            </a:r>
            <a:r>
              <a:rPr lang="es-ES" dirty="0" smtClean="0"/>
              <a:t>Sindicato de Obreros y Empleados de aguas, electricidad, abril 1937.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929190" y="500042"/>
            <a:ext cx="3613147" cy="639762"/>
          </a:xfrm>
        </p:spPr>
        <p:txBody>
          <a:bodyPr/>
          <a:lstStyle/>
          <a:p>
            <a:r>
              <a:rPr lang="es-ES" dirty="0" smtClean="0"/>
              <a:t>3.3. Función sindical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714876" y="1571612"/>
            <a:ext cx="4041775" cy="3951288"/>
          </a:xfrm>
        </p:spPr>
        <p:txBody>
          <a:bodyPr/>
          <a:lstStyle/>
          <a:p>
            <a:r>
              <a:rPr lang="es-ES" dirty="0" smtClean="0"/>
              <a:t>Sede Secretaría del </a:t>
            </a:r>
            <a:r>
              <a:rPr lang="es-ES" b="1" dirty="0" smtClean="0"/>
              <a:t>FUE:</a:t>
            </a:r>
          </a:p>
          <a:p>
            <a:pPr lvl="1"/>
            <a:r>
              <a:rPr lang="es-ES" sz="2400" dirty="0" smtClean="0"/>
              <a:t>Inscripción </a:t>
            </a:r>
          </a:p>
          <a:p>
            <a:pPr lvl="1"/>
            <a:r>
              <a:rPr lang="es-ES" sz="2400" dirty="0" smtClean="0"/>
              <a:t> Reparto de cartillas de consumo a la población de varias calles de Santander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3.4. Función defensiva: refugio antiaéreo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Bajos habilitados como refugio. Centro  abierto hasta el atardecer (29 septiembre 1936) </a:t>
            </a:r>
          </a:p>
          <a:p>
            <a:r>
              <a:rPr lang="es-ES" dirty="0" smtClean="0"/>
              <a:t>Lista oficial 14 primeros refugios habilitados (9 octubre)</a:t>
            </a:r>
          </a:p>
          <a:p>
            <a:r>
              <a:rPr lang="es-ES" dirty="0" smtClean="0"/>
              <a:t>Solicitud para que permanezcan abiertos todo el día, con un guarda (6 dic.) </a:t>
            </a:r>
          </a:p>
          <a:p>
            <a:r>
              <a:rPr lang="es-ES" dirty="0" smtClean="0"/>
              <a:t>Instrucciones para el uso de los refugios (25 dic.: asignación por calles, tres toques sirena, normas. </a:t>
            </a:r>
          </a:p>
          <a:p>
            <a:r>
              <a:rPr lang="es-ES" dirty="0" smtClean="0"/>
              <a:t>El 27 de diciembre 1º bombardeo de la ciudad, cambio en la política de refugios.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Necesidad de construir un refugio más seguro (6 enero 1937). Un técnico que revise los locales .</a:t>
            </a:r>
          </a:p>
          <a:p>
            <a:r>
              <a:rPr lang="es-ES" dirty="0" smtClean="0"/>
              <a:t>Retraso en las obras y exigencia de que se ordene comenzar su construcción (abril)</a:t>
            </a:r>
          </a:p>
          <a:p>
            <a:r>
              <a:rPr lang="es-ES" dirty="0" smtClean="0"/>
              <a:t>Intensifican los bombardeos y se prohíbe a los alumnos abandonar el centro salvo con autorización de sus padres (mayo)</a:t>
            </a:r>
          </a:p>
          <a:p>
            <a:r>
              <a:rPr lang="es-ES" dirty="0" smtClean="0"/>
              <a:t>Interrupción de las obras por falta de trenes de carril necesarios (julio)</a:t>
            </a:r>
          </a:p>
          <a:p>
            <a:r>
              <a:rPr lang="es-ES" dirty="0" smtClean="0"/>
              <a:t>Recaudación de fondos para concluir las obras por el personal docente. 770 ptas. y 300 el centro</a:t>
            </a:r>
          </a:p>
          <a:p>
            <a:r>
              <a:rPr lang="es-ES" dirty="0" smtClean="0"/>
              <a:t>Testimonio de Matilde Camus, alumna </a:t>
            </a:r>
            <a:endParaRPr 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3.5.- Función humanitaria: centro de evacuados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Centro de acogida de evacuados de Vizcaya durante dos meses (15 de junio al 9 de agosto 1937)</a:t>
            </a:r>
          </a:p>
          <a:p>
            <a:r>
              <a:rPr lang="es-ES" dirty="0" smtClean="0"/>
              <a:t>Un gran número, sin determinar.</a:t>
            </a:r>
          </a:p>
          <a:p>
            <a:r>
              <a:rPr lang="es-ES" dirty="0" smtClean="0"/>
              <a:t>Mayoritariamente madres con sus hijos. (conocemos a 11 familias)</a:t>
            </a:r>
          </a:p>
          <a:p>
            <a:r>
              <a:rPr lang="es-ES" dirty="0" smtClean="0"/>
              <a:t>Delegado de Asistencia Social</a:t>
            </a:r>
          </a:p>
          <a:p>
            <a:r>
              <a:rPr lang="es-ES" dirty="0" smtClean="0"/>
              <a:t>Incremento del gasto de agua en el centro</a:t>
            </a:r>
          </a:p>
          <a:p>
            <a:r>
              <a:rPr lang="es-ES" dirty="0" smtClean="0"/>
              <a:t> Tras su marcha, limpieza de las dependencias  (5kg jabón y 5 kg sosa)</a:t>
            </a:r>
          </a:p>
          <a:p>
            <a:r>
              <a:rPr lang="es-ES" dirty="0" smtClean="0"/>
              <a:t>Testimonio de evacuados de Reinosa (12-28 agosto 1937)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3.6.- Función solidaria. Profesores desplazados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Profesores desplazados de Vizcaya, cobran sus nóminas por el centro (22 y 23 junio 1937)</a:t>
            </a:r>
          </a:p>
          <a:p>
            <a:r>
              <a:rPr lang="es-ES" dirty="0" smtClean="0"/>
              <a:t>Médicos que trabajaban en </a:t>
            </a:r>
            <a:r>
              <a:rPr lang="es-ES" dirty="0" err="1" smtClean="0"/>
              <a:t>Valdecilla</a:t>
            </a:r>
            <a:r>
              <a:rPr lang="es-ES" dirty="0" smtClean="0"/>
              <a:t>, procedentes de las universidades de Cádiz, Valladolid, Salamanca. Auxiliar Univ. Oviedo agregado al instituto.</a:t>
            </a:r>
          </a:p>
          <a:p>
            <a:r>
              <a:rPr lang="es-ES" dirty="0" smtClean="0"/>
              <a:t>Profesores de institutos: Pamplona, Bilbao, Portugalete, San Sebastián, San Isidro y Cervantes de Madrid.</a:t>
            </a:r>
          </a:p>
          <a:p>
            <a:r>
              <a:rPr lang="es-ES" dirty="0" smtClean="0"/>
              <a:t>Grupo de 11 profesores  (desplazados de Vizcaya) solicitan autorización al Director para trasladarse a Francia para continuar el curso con los niños evacuados en Francia (30 junio 1936)</a:t>
            </a:r>
          </a:p>
          <a:p>
            <a:r>
              <a:rPr lang="es-ES" dirty="0" smtClean="0"/>
              <a:t>Ocho profesores decidieron ir a Valencia entre el 23 julio y 9 agosto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3.7.- Función bélica: Industrias de guerra</a:t>
            </a:r>
            <a:br>
              <a:rPr lang="es-E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5"/>
            <a:ext cx="8064896" cy="432048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El 5 de junio 1937 se anuncia la instalación de una industria de guerra en el local del “Gimnasio”</a:t>
            </a:r>
          </a:p>
          <a:p>
            <a:endParaRPr lang="es-ES" sz="2800" dirty="0" smtClean="0"/>
          </a:p>
          <a:p>
            <a:r>
              <a:rPr lang="es-ES" sz="2800" dirty="0" smtClean="0"/>
              <a:t>Se desaloja el Gimnasio depositando todos los materiales en las aulas de las Escuelas de Artes y Oficios y la Superior de Náutica. (10 junio)</a:t>
            </a:r>
          </a:p>
          <a:p>
            <a:endParaRPr lang="es-ES" sz="2800" dirty="0" smtClean="0"/>
          </a:p>
          <a:p>
            <a:r>
              <a:rPr lang="es-ES" sz="2800" dirty="0" smtClean="0"/>
              <a:t>Ametralladoras antiaéreas (Puente Fernández 2011)</a:t>
            </a:r>
            <a:endParaRPr lang="es-ES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3.8.- Ataque aéreo: Una bomba cae en el instituto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El 13 de agosto, a las 4 de la tarde cayó una bomba en el instituto por ataque de la aviación facciosa/Nacional</a:t>
            </a:r>
          </a:p>
          <a:p>
            <a:pPr lvl="1"/>
            <a:r>
              <a:rPr lang="es-ES" sz="2400" dirty="0" smtClean="0"/>
              <a:t>Suroeste del edificio. Gabinete de Física</a:t>
            </a:r>
          </a:p>
          <a:p>
            <a:pPr lvl="1"/>
            <a:r>
              <a:rPr lang="es-ES" sz="2400" dirty="0" smtClean="0"/>
              <a:t>Destrozos : Cornisa y balaustrada 10 m. Canalones</a:t>
            </a:r>
          </a:p>
          <a:p>
            <a:pPr lvl="4"/>
            <a:r>
              <a:rPr lang="es-ES" sz="2400" dirty="0" smtClean="0"/>
              <a:t>Deposito de agua de calefacción y dos chimeneas</a:t>
            </a:r>
          </a:p>
          <a:p>
            <a:pPr lvl="4"/>
            <a:r>
              <a:rPr lang="es-ES" sz="2400" dirty="0" smtClean="0"/>
              <a:t>Vitrina de aparatos de Mecánica y </a:t>
            </a:r>
            <a:r>
              <a:rPr lang="es-ES" sz="2400" dirty="0" err="1" smtClean="0"/>
              <a:t>Termografía</a:t>
            </a:r>
            <a:r>
              <a:rPr lang="es-ES" sz="2400" dirty="0" smtClean="0"/>
              <a:t> </a:t>
            </a:r>
          </a:p>
          <a:p>
            <a:pPr lvl="4"/>
            <a:r>
              <a:rPr lang="es-ES" sz="2400" dirty="0" smtClean="0"/>
              <a:t>Puertas y ventanas y 1000 cristales de armarios y ventanas</a:t>
            </a:r>
          </a:p>
          <a:p>
            <a:pPr lvl="4"/>
            <a:r>
              <a:rPr lang="es-ES" sz="2400" dirty="0" smtClean="0"/>
              <a:t>Vidrieras artísticas de la escalera principal y de las puertas del Salón de Actos.</a:t>
            </a:r>
            <a:endParaRPr lang="es-E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Reparación de destrozos, desperfectos y deterioro de locales 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smtClean="0"/>
              <a:t>Presentación de un presupuesto de reparación de destrozos inmediatos </a:t>
            </a:r>
            <a:r>
              <a:rPr lang="es-ES" dirty="0" smtClean="0"/>
              <a:t>por  44.500 </a:t>
            </a:r>
            <a:r>
              <a:rPr lang="es-ES" dirty="0" err="1" smtClean="0"/>
              <a:t>ptas</a:t>
            </a:r>
            <a:r>
              <a:rPr lang="es-ES" dirty="0" smtClean="0"/>
              <a:t> el arquitecto González </a:t>
            </a:r>
            <a:r>
              <a:rPr lang="es-ES" dirty="0" err="1" smtClean="0"/>
              <a:t>Riancho</a:t>
            </a:r>
            <a:r>
              <a:rPr lang="es-ES" dirty="0" smtClean="0"/>
              <a:t> (22 de noviembre de 1937) Reducido por Hacienda a 44.085 ptas.</a:t>
            </a:r>
          </a:p>
          <a:p>
            <a:endParaRPr lang="es-ES" dirty="0" smtClean="0"/>
          </a:p>
          <a:p>
            <a:r>
              <a:rPr lang="es-ES" b="1" dirty="0" smtClean="0"/>
              <a:t>Nuevo presupuesto de gastos para los destrozos mediatas </a:t>
            </a:r>
            <a:r>
              <a:rPr lang="es-ES" dirty="0" smtClean="0"/>
              <a:t>producidas por la bomba: desconchados, electricidad, </a:t>
            </a:r>
            <a:r>
              <a:rPr lang="es-ES" dirty="0" err="1" smtClean="0"/>
              <a:t>etc</a:t>
            </a:r>
            <a:r>
              <a:rPr lang="es-ES" dirty="0" smtClean="0"/>
              <a:t> ( 9 de junio de 1938)</a:t>
            </a:r>
          </a:p>
          <a:p>
            <a:endParaRPr lang="es-ES" dirty="0" smtClean="0"/>
          </a:p>
          <a:p>
            <a:r>
              <a:rPr lang="es-ES" dirty="0" smtClean="0"/>
              <a:t>Gastos para el </a:t>
            </a:r>
            <a:r>
              <a:rPr lang="es-ES" b="1" dirty="0" smtClean="0"/>
              <a:t>deterioro de los locales habitados por evacuados vascos</a:t>
            </a:r>
          </a:p>
          <a:p>
            <a:endParaRPr lang="es-ES" dirty="0" smtClean="0"/>
          </a:p>
          <a:p>
            <a:r>
              <a:rPr lang="es-ES" b="1" dirty="0" smtClean="0"/>
              <a:t>Reponer el mobiliario llevado al trasladarse del centro los Tribunales Militares </a:t>
            </a:r>
            <a:r>
              <a:rPr lang="es-ES" dirty="0" smtClean="0"/>
              <a:t>(máquinas de escribir, mesas y sillones)</a:t>
            </a:r>
          </a:p>
          <a:p>
            <a:endParaRPr lang="es-ES" dirty="0" smtClean="0"/>
          </a:p>
          <a:p>
            <a:r>
              <a:rPr lang="es-ES" b="1" dirty="0" smtClean="0"/>
              <a:t>Reparación del llamado Salón-Biblioteca Provincial (Consejos de Guerra)</a:t>
            </a:r>
          </a:p>
          <a:p>
            <a:endParaRPr lang="es-ES" dirty="0" smtClean="0"/>
          </a:p>
          <a:p>
            <a:r>
              <a:rPr lang="es-ES" b="1" dirty="0" smtClean="0"/>
              <a:t>Dejar unas instalaciones perfectas para recibir a los participantes en los cursos de verano para extranjeros y del Congreso de la Asociación para el Progreso de las Ciencias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1196752"/>
          </a:xfrm>
        </p:spPr>
        <p:txBody>
          <a:bodyPr>
            <a:normAutofit fontScale="25000" lnSpcReduction="20000"/>
          </a:bodyPr>
          <a:lstStyle/>
          <a:p>
            <a:endParaRPr lang="es-ES" dirty="0" smtClean="0"/>
          </a:p>
          <a:p>
            <a:endParaRPr lang="es-ES" sz="7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9600" dirty="0" smtClean="0">
                <a:latin typeface="Times New Roman" pitchFamily="18" charset="0"/>
                <a:cs typeface="Times New Roman" pitchFamily="18" charset="0"/>
              </a:rPr>
              <a:t>3.9.- Función punitiva: Comisión depuradora de la Enseñanza</a:t>
            </a:r>
          </a:p>
          <a:p>
            <a:endParaRPr lang="es-ES" sz="7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/>
              <a:t>Sede de las Comisiones depuradoras de personal de la Enseñanza (septiembre 1937)</a:t>
            </a:r>
          </a:p>
          <a:p>
            <a:r>
              <a:rPr lang="es-ES" b="1" dirty="0" smtClean="0"/>
              <a:t>Expedientados</a:t>
            </a:r>
            <a:r>
              <a:rPr lang="es-ES" dirty="0" smtClean="0"/>
              <a:t>. Gerardo Diego, Luis </a:t>
            </a:r>
            <a:r>
              <a:rPr lang="es-ES" dirty="0" err="1" smtClean="0"/>
              <a:t>Alaejos</a:t>
            </a:r>
            <a:r>
              <a:rPr lang="es-ES" dirty="0" smtClean="0"/>
              <a:t>, Felipe San Esteban. </a:t>
            </a:r>
          </a:p>
          <a:p>
            <a:r>
              <a:rPr lang="es-ES" b="1" dirty="0" smtClean="0"/>
              <a:t>Máximo Coello Ruiz fue suspenso de empleo y sueldo con fecha 4 septiembre 1937 no solicitó el reingreso.</a:t>
            </a:r>
          </a:p>
          <a:p>
            <a:r>
              <a:rPr lang="es-ES" b="1" dirty="0" smtClean="0"/>
              <a:t>Tampoco solicitan el reingreso José Cordero González;  Carmen Aldecoa González, José Cataluña Miralles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260648"/>
            <a:ext cx="3609727" cy="1052736"/>
          </a:xfrm>
        </p:spPr>
        <p:txBody>
          <a:bodyPr>
            <a:normAutofit fontScale="250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sz="9600" dirty="0" smtClean="0"/>
          </a:p>
          <a:p>
            <a:endParaRPr lang="es-ES" sz="9600" dirty="0" smtClean="0"/>
          </a:p>
          <a:p>
            <a:endParaRPr lang="es-ES" sz="9600" dirty="0" smtClean="0"/>
          </a:p>
          <a:p>
            <a:endParaRPr lang="es-ES" sz="9600" dirty="0" smtClean="0"/>
          </a:p>
          <a:p>
            <a:endParaRPr lang="es-ES" sz="9600" dirty="0" smtClean="0"/>
          </a:p>
          <a:p>
            <a:endParaRPr lang="es-ES" sz="9600" dirty="0" smtClean="0"/>
          </a:p>
          <a:p>
            <a:endParaRPr lang="es-ES" sz="9600" dirty="0" smtClean="0"/>
          </a:p>
          <a:p>
            <a:endParaRPr lang="es-ES" sz="9600" dirty="0" smtClean="0"/>
          </a:p>
          <a:p>
            <a:r>
              <a:rPr lang="es-ES" sz="9600" dirty="0" smtClean="0"/>
              <a:t>3.10.- Función punitiva: Consejos de Guerra y de Juzgados Militares</a:t>
            </a:r>
          </a:p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4641379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Salón-Biblioteca Provincial, segundo piso, sala de Consejos de Guerra</a:t>
            </a:r>
          </a:p>
          <a:p>
            <a:r>
              <a:rPr lang="es-ES" dirty="0" smtClean="0"/>
              <a:t>21 de octubre de 1937 se solicita el traslado de los Consejos de Guerra y los Juzgados Militares a otro lugar</a:t>
            </a:r>
          </a:p>
          <a:p>
            <a:r>
              <a:rPr lang="es-ES" dirty="0" smtClean="0"/>
              <a:t>22 de noviembre 1837 siguen celebrándose procesos  judiciales; citan a 155 personas a comparecer de 11 a 13 h. en el Juzgado Militar nº 1</a:t>
            </a:r>
          </a:p>
          <a:p>
            <a:r>
              <a:rPr lang="es-ES" dirty="0" smtClean="0"/>
              <a:t>En abril de 1938 se solicita el desalojo total de los juzgados ante la llegada de extranjeros  para los cursos de verano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Introducción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Marcador de contenido" descr="DSC07180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764704"/>
            <a:ext cx="3552393" cy="2664295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268760"/>
            <a:ext cx="3322712" cy="4248472"/>
          </a:xfrm>
        </p:spPr>
        <p:txBody>
          <a:bodyPr/>
          <a:lstStyle/>
          <a:p>
            <a:endParaRPr lang="es-ES" sz="2000" dirty="0" smtClean="0"/>
          </a:p>
          <a:p>
            <a:r>
              <a:rPr lang="es-ES" sz="2000" b="1" dirty="0" smtClean="0"/>
              <a:t>Refugio </a:t>
            </a:r>
            <a:r>
              <a:rPr lang="es-ES" sz="2000" b="1" dirty="0"/>
              <a:t>antiaéreo un espacio desconocido y abandonado</a:t>
            </a:r>
          </a:p>
          <a:p>
            <a:endParaRPr lang="es-ES" b="1" dirty="0" smtClean="0"/>
          </a:p>
          <a:p>
            <a:r>
              <a:rPr lang="es-ES" sz="2000" b="1" dirty="0" smtClean="0"/>
              <a:t>Necesidad </a:t>
            </a:r>
            <a:r>
              <a:rPr lang="es-ES" sz="2000" b="1" dirty="0"/>
              <a:t>de saneamiento y rehabilitación por humedades</a:t>
            </a:r>
          </a:p>
          <a:p>
            <a:endParaRPr lang="es-ES" b="1" dirty="0" smtClean="0"/>
          </a:p>
          <a:p>
            <a:r>
              <a:rPr lang="es-ES" sz="2000" b="1" dirty="0" smtClean="0"/>
              <a:t>Se </a:t>
            </a:r>
            <a:r>
              <a:rPr lang="es-ES" sz="2000" b="1" dirty="0"/>
              <a:t>manifiesta como un espacio de gran valor patrimonial </a:t>
            </a:r>
          </a:p>
        </p:txBody>
      </p:sp>
      <p:pic>
        <p:nvPicPr>
          <p:cNvPr id="6" name="5 Imagen" descr="DSC088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787135" y="3510009"/>
            <a:ext cx="2952328" cy="221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68352" cy="1800200"/>
          </a:xfrm>
        </p:spPr>
        <p:txBody>
          <a:bodyPr>
            <a:normAutofit fontScale="90000"/>
          </a:bodyPr>
          <a:lstStyle/>
          <a:p>
            <a:r>
              <a:rPr lang="es-ES" sz="2700" dirty="0" smtClean="0"/>
              <a:t>3.11.- La Biblioteca del instituto al servicio de las operaciones militares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779912" y="273050"/>
            <a:ext cx="4906888" cy="5853113"/>
          </a:xfrm>
        </p:spPr>
        <p:txBody>
          <a:bodyPr/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3.12.- Informe sobre el edificio (18 de agosto de 1938)</a:t>
            </a:r>
          </a:p>
          <a:p>
            <a:r>
              <a:rPr lang="es-ES" dirty="0" smtClean="0"/>
              <a:t>construido expresamente para instituto de 2ª Enseñanza</a:t>
            </a:r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Mayo 1938. Se envía al Cuartel General de Franco, material cartográfico de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Alicante y Almería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existente en la Biblioteca Provincial del instituto.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No existe cartografía de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Guadalajara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700" b="1" dirty="0" smtClean="0">
                <a:latin typeface="Times New Roman" pitchFamily="18" charset="0"/>
                <a:cs typeface="Times New Roman" pitchFamily="18" charset="0"/>
              </a:rPr>
              <a:t>3.12.- Informe sobre el edificio (18 de agosto de 1938)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b="1" dirty="0" smtClean="0">
                <a:latin typeface="Times New Roman" pitchFamily="18" charset="0"/>
                <a:cs typeface="Times New Roman" pitchFamily="18" charset="0"/>
              </a:rPr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Construido expresamente para </a:t>
            </a:r>
            <a:r>
              <a:rPr lang="es-ES" b="1" dirty="0" smtClean="0"/>
              <a:t>Instituto de 2ª Enseñanza</a:t>
            </a:r>
          </a:p>
          <a:p>
            <a:r>
              <a:rPr lang="es-ES" dirty="0" smtClean="0"/>
              <a:t>Propiedad </a:t>
            </a:r>
            <a:r>
              <a:rPr lang="es-ES" b="1" dirty="0" smtClean="0"/>
              <a:t>estatal</a:t>
            </a:r>
          </a:p>
          <a:p>
            <a:r>
              <a:rPr lang="es-ES" dirty="0" smtClean="0"/>
              <a:t>Capacidad sobrada (16 grupos)</a:t>
            </a:r>
          </a:p>
          <a:p>
            <a:r>
              <a:rPr lang="es-ES" dirty="0" smtClean="0"/>
              <a:t>Establecimiento de </a:t>
            </a:r>
            <a:r>
              <a:rPr lang="es-ES" b="1" dirty="0" smtClean="0"/>
              <a:t>Permanencias</a:t>
            </a:r>
            <a:r>
              <a:rPr lang="es-ES" dirty="0" smtClean="0"/>
              <a:t>: trabajos, estudios, juegos y deportes, complemento de las cátedras</a:t>
            </a:r>
          </a:p>
          <a:p>
            <a:r>
              <a:rPr lang="es-ES" b="1" dirty="0" smtClean="0"/>
              <a:t>No existe internado </a:t>
            </a:r>
            <a:r>
              <a:rPr lang="es-ES" dirty="0" smtClean="0"/>
              <a:t>por no haber vida colegial al construirse. Se podría habilitar en la 3ª planta. Mejor, en otro edificio </a:t>
            </a:r>
            <a:r>
              <a:rPr lang="es-ES" i="1" dirty="0" smtClean="0"/>
              <a:t>ad hoc </a:t>
            </a:r>
            <a:r>
              <a:rPr lang="es-ES" dirty="0" smtClean="0"/>
              <a:t>hacer Residencia de Estudiantes</a:t>
            </a:r>
          </a:p>
          <a:p>
            <a:r>
              <a:rPr lang="es-ES" b="1" dirty="0" smtClean="0"/>
              <a:t>Patios. Patio central y con un jardín lateral </a:t>
            </a:r>
            <a:r>
              <a:rPr lang="es-ES" dirty="0" smtClean="0"/>
              <a:t>que se transformó en rudimentario campo de deportes, con </a:t>
            </a:r>
            <a:r>
              <a:rPr lang="es-ES" b="1" dirty="0" smtClean="0"/>
              <a:t>pista para salto, tenis, y bolera</a:t>
            </a:r>
            <a:br>
              <a:rPr lang="es-ES" b="1" dirty="0" smtClean="0"/>
            </a:br>
            <a:endParaRPr lang="es-ES" b="1" dirty="0" smtClean="0"/>
          </a:p>
          <a:p>
            <a:endParaRPr lang="es-E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La planta baja</a:t>
            </a:r>
            <a:r>
              <a:rPr lang="es-ES" dirty="0" smtClean="0"/>
              <a:t> del edificio está ocupada por las </a:t>
            </a:r>
            <a:r>
              <a:rPr lang="es-ES" b="1" dirty="0" smtClean="0"/>
              <a:t>Escuelas de Artes y Oficios y de Náutica</a:t>
            </a:r>
          </a:p>
          <a:p>
            <a:r>
              <a:rPr lang="es-ES" dirty="0" smtClean="0"/>
              <a:t>Solo existían </a:t>
            </a:r>
            <a:r>
              <a:rPr lang="es-ES" b="1" dirty="0" smtClean="0"/>
              <a:t>dos viviendas en el edificio</a:t>
            </a:r>
            <a:r>
              <a:rPr lang="es-ES" dirty="0" smtClean="0"/>
              <a:t>, una del conserje y otra del 3º portero, con acceso por la calle Padilla</a:t>
            </a:r>
          </a:p>
          <a:p>
            <a:r>
              <a:rPr lang="es-ES" dirty="0" smtClean="0"/>
              <a:t>Se necesita </a:t>
            </a:r>
            <a:r>
              <a:rPr lang="es-ES" b="1" dirty="0" smtClean="0"/>
              <a:t>completar la plantilla del personal subalterno </a:t>
            </a:r>
            <a:r>
              <a:rPr lang="es-ES" dirty="0" smtClean="0"/>
              <a:t>de las cinco plazas solo están tres y no se puede atender  adecuadamente el servicio: portería, correo y recados, custodia y vigilancia del edificio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Conclusión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La construcción del refugio antiaéreo fue un proceso demasiado lento. </a:t>
            </a:r>
          </a:p>
          <a:p>
            <a:r>
              <a:rPr lang="es-ES" dirty="0" smtClean="0"/>
              <a:t>Se convirtió en el lugar más seguro, a 25 m. de profundidad.</a:t>
            </a:r>
          </a:p>
          <a:p>
            <a:r>
              <a:rPr lang="es-ES" dirty="0" smtClean="0"/>
              <a:t>El instituto fue una victima más de la guerra.</a:t>
            </a:r>
          </a:p>
          <a:p>
            <a:r>
              <a:rPr lang="es-ES" dirty="0" smtClean="0"/>
              <a:t>Tuvo que adaptarse a nuevas funciones derivadas del conflicto que poco tenían que ver con la enseñanza .</a:t>
            </a:r>
          </a:p>
          <a:p>
            <a:r>
              <a:rPr lang="es-ES" dirty="0" smtClean="0"/>
              <a:t>La guerra civil supuso un enorme drama humano.</a:t>
            </a:r>
          </a:p>
          <a:p>
            <a:r>
              <a:rPr lang="es-ES" dirty="0" smtClean="0"/>
              <a:t>El sistema educativo de la República de enseñanza pública, laica, mixta y gratuita fue sustituido por el modelo  nacional-católico de la Dictadura Franquista.</a:t>
            </a:r>
          </a:p>
          <a:p>
            <a:r>
              <a:rPr lang="es-ES" dirty="0" smtClean="0"/>
              <a:t>La recuperación patrimonial del refugio ha de servir para estudiar y conocer mejor la Guerra Civil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1. El refugio antiaéreo como bien patrimonial: una propuesta de intervención, rehabilitación y </a:t>
            </a:r>
            <a:r>
              <a:rPr lang="es-ES" sz="2400" b="1" dirty="0" err="1"/>
              <a:t>musealización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151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b="1" smtClean="0"/>
          </a:p>
          <a:p>
            <a:pPr>
              <a:buNone/>
            </a:pPr>
            <a:r>
              <a:rPr lang="es-ES" sz="2000" b="1" smtClean="0"/>
              <a:t>1.1</a:t>
            </a:r>
            <a:r>
              <a:rPr lang="es-ES" sz="2000" b="1" dirty="0"/>
              <a:t>.- </a:t>
            </a:r>
            <a:r>
              <a:rPr lang="es-ES" sz="2000" b="1" dirty="0" smtClean="0"/>
              <a:t>Objetivos</a:t>
            </a:r>
          </a:p>
          <a:p>
            <a:endParaRPr lang="es-ES" sz="2000" dirty="0" smtClean="0"/>
          </a:p>
          <a:p>
            <a:r>
              <a:rPr lang="es-ES" sz="2000" dirty="0" smtClean="0"/>
              <a:t>Recuperar un bien patrimonial</a:t>
            </a:r>
          </a:p>
          <a:p>
            <a:r>
              <a:rPr lang="es-ES" sz="2000" dirty="0" smtClean="0"/>
              <a:t>Sensibilizar comunidad educativa</a:t>
            </a:r>
          </a:p>
          <a:p>
            <a:r>
              <a:rPr lang="es-ES" sz="2000" dirty="0" smtClean="0"/>
              <a:t>Integrar currículo optativa </a:t>
            </a:r>
            <a:r>
              <a:rPr lang="es-ES" sz="2000" dirty="0"/>
              <a:t>de Patrimonio de Cantabria (3º ESO) </a:t>
            </a:r>
            <a:endParaRPr lang="es-ES" sz="2000" dirty="0" smtClean="0"/>
          </a:p>
          <a:p>
            <a:r>
              <a:rPr lang="es-ES" sz="2000" dirty="0" smtClean="0"/>
              <a:t>Divulgar y dar a conocer ciudadanía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001024" y="1600200"/>
            <a:ext cx="685776" cy="4525963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2400" b="1" dirty="0"/>
              <a:t>1.2.- Plan de recuperación y rehabilitación</a:t>
            </a: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4392488" cy="639762"/>
          </a:xfrm>
        </p:spPr>
        <p:txBody>
          <a:bodyPr>
            <a:normAutofit fontScale="25000" lnSpcReduction="20000"/>
          </a:bodyPr>
          <a:lstStyle/>
          <a:p>
            <a:pPr lvl="0"/>
            <a:endParaRPr lang="es-ES" dirty="0" smtClean="0"/>
          </a:p>
          <a:p>
            <a:pPr lvl="0"/>
            <a:endParaRPr lang="es-ES" sz="8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s-ES" sz="8000" dirty="0" smtClean="0">
                <a:latin typeface="Times New Roman" pitchFamily="18" charset="0"/>
                <a:cs typeface="Times New Roman" pitchFamily="18" charset="0"/>
              </a:rPr>
              <a:t>Fase </a:t>
            </a:r>
            <a:r>
              <a:rPr lang="es-ES" sz="8000" dirty="0">
                <a:latin typeface="Times New Roman" pitchFamily="18" charset="0"/>
                <a:cs typeface="Times New Roman" pitchFamily="18" charset="0"/>
              </a:rPr>
              <a:t>de investigación y documentación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552" y="1844824"/>
            <a:ext cx="3970784" cy="44973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Descripción y </a:t>
            </a:r>
            <a:r>
              <a:rPr lang="es-ES" dirty="0"/>
              <a:t>estudio </a:t>
            </a:r>
            <a:r>
              <a:rPr lang="es-ES" dirty="0" smtClean="0"/>
              <a:t>arqueológico</a:t>
            </a:r>
          </a:p>
          <a:p>
            <a:r>
              <a:rPr lang="es-ES" dirty="0" smtClean="0"/>
              <a:t>Documentación bibliográfica y de archivo</a:t>
            </a:r>
          </a:p>
          <a:p>
            <a:r>
              <a:rPr lang="es-ES" dirty="0" smtClean="0"/>
              <a:t>Elaboración de plantas, secciones y alzados ilustrativos</a:t>
            </a:r>
          </a:p>
          <a:p>
            <a:r>
              <a:rPr lang="es-ES" dirty="0"/>
              <a:t>Dossier fotográfico </a:t>
            </a:r>
            <a:r>
              <a:rPr lang="es-ES" dirty="0" smtClean="0"/>
              <a:t>: antes, durante y después de la intervención</a:t>
            </a:r>
          </a:p>
          <a:p>
            <a:r>
              <a:rPr lang="es-ES" dirty="0" smtClean="0"/>
              <a:t>Informe (Coordinador  Programa Patrimonio)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48065" y="908720"/>
            <a:ext cx="3240359" cy="576064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Fase de intervención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176464" cy="4641379"/>
          </a:xfrm>
        </p:spPr>
        <p:txBody>
          <a:bodyPr>
            <a:normAutofit fontScale="92500"/>
          </a:bodyPr>
          <a:lstStyle/>
          <a:p>
            <a:r>
              <a:rPr lang="es-ES" dirty="0"/>
              <a:t>Prioridad obras de saneamiento </a:t>
            </a:r>
            <a:r>
              <a:rPr lang="es-ES" dirty="0" smtClean="0"/>
              <a:t> (julio-septiembre 2022)</a:t>
            </a:r>
          </a:p>
          <a:p>
            <a:r>
              <a:rPr lang="es-ES" dirty="0" smtClean="0"/>
              <a:t>No  se han  tenido en cuenta  muchas  propuestas  de investigación.</a:t>
            </a:r>
          </a:p>
          <a:p>
            <a:r>
              <a:rPr lang="es-ES" dirty="0" smtClean="0"/>
              <a:t>No se ha mantenido  con su forma original de ladrillo  un segmento de la galería.</a:t>
            </a:r>
          </a:p>
          <a:p>
            <a:r>
              <a:rPr lang="es-ES" dirty="0" smtClean="0"/>
              <a:t>Se ha mantenido dos muros de ladrillo antiguo y del refugio.</a:t>
            </a:r>
          </a:p>
          <a:p>
            <a:r>
              <a:rPr lang="es-ES" dirty="0" smtClean="0"/>
              <a:t>Se ha rehabilitado un espacio patrimonial importante 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ES" sz="2200" b="1" dirty="0" smtClean="0">
                <a:latin typeface="Times New Roman" pitchFamily="18" charset="0"/>
                <a:cs typeface="Times New Roman" pitchFamily="18" charset="0"/>
              </a:rPr>
              <a:t>Las “Catacumbas” un bien patrimonial desconocido y amenazado.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s-ES" sz="2200" b="1" dirty="0" smtClean="0">
                <a:latin typeface="Times New Roman" pitchFamily="18" charset="0"/>
                <a:cs typeface="Times New Roman" pitchFamily="18" charset="0"/>
              </a:rPr>
              <a:t>Fase de documentación gráfica  previa a la intervención</a:t>
            </a:r>
            <a:endParaRPr lang="es-E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9 Marcador de contenido" descr="DSC07119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3185275" cy="4248472"/>
          </a:xfrm>
        </p:spPr>
      </p:pic>
      <p:pic>
        <p:nvPicPr>
          <p:cNvPr id="11" name="10 Marcador de contenido" descr="DSC07130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5" name="4 Marcador de contenido" descr="DSC07135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210912" cy="4281215"/>
          </a:xfrm>
        </p:spPr>
      </p:pic>
      <p:pic>
        <p:nvPicPr>
          <p:cNvPr id="6" name="5 Marcador de contenido" descr="DSC07147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700808"/>
            <a:ext cx="4704523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SC08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1513" y="896718"/>
            <a:ext cx="2784311" cy="2088233"/>
          </a:xfrm>
          <a:prstGeom prst="rect">
            <a:avLst/>
          </a:prstGeom>
        </p:spPr>
      </p:pic>
      <p:pic>
        <p:nvPicPr>
          <p:cNvPr id="6" name="5 Imagen" descr="DSC08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05626" y="3987062"/>
            <a:ext cx="2736304" cy="2052228"/>
          </a:xfrm>
          <a:prstGeom prst="rect">
            <a:avLst/>
          </a:prstGeom>
        </p:spPr>
      </p:pic>
      <p:pic>
        <p:nvPicPr>
          <p:cNvPr id="7" name="6 Imagen" descr="DSC08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76672"/>
            <a:ext cx="3707904" cy="2780928"/>
          </a:xfrm>
          <a:prstGeom prst="rect">
            <a:avLst/>
          </a:prstGeom>
        </p:spPr>
      </p:pic>
      <p:pic>
        <p:nvPicPr>
          <p:cNvPr id="8" name="7 Imagen" descr="DSC07124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76672"/>
            <a:ext cx="2121700" cy="2828933"/>
          </a:xfrm>
          <a:prstGeom prst="rect">
            <a:avLst/>
          </a:prstGeom>
        </p:spPr>
      </p:pic>
      <p:pic>
        <p:nvPicPr>
          <p:cNvPr id="9" name="8 Imagen" descr="DSC082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3645024"/>
            <a:ext cx="3624403" cy="2718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Fase de intervención (julio-septiembre  2022)</a:t>
            </a:r>
            <a:endParaRPr lang="es-E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Marcador de contenido" descr="DSC08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42195" y="1562476"/>
            <a:ext cx="3501850" cy="2626387"/>
          </a:xfrm>
        </p:spPr>
      </p:pic>
      <p:pic>
        <p:nvPicPr>
          <p:cNvPr id="10" name="9 Imagen" descr="DSC08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753798" y="2438890"/>
            <a:ext cx="3600400" cy="2700300"/>
          </a:xfrm>
          <a:prstGeom prst="rect">
            <a:avLst/>
          </a:prstGeom>
        </p:spPr>
      </p:pic>
      <p:pic>
        <p:nvPicPr>
          <p:cNvPr id="11" name="10 Imagen" descr="DSC08874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 rot="16200000">
            <a:off x="5629681" y="3019391"/>
            <a:ext cx="3635896" cy="272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1784</Words>
  <Application>Microsoft Office PowerPoint</Application>
  <PresentationFormat>Presentación en pantalla (4:3)</PresentationFormat>
  <Paragraphs>246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  Aproximación histórica a las funciones desempeñadas por el Instituto Nacional de Segunda Enseñanza de Santander durante la Guerra Civil (1936-1939):  la recuperación del refugio antiaéreo como bien patrimonial del IES Santa Clara.   Jesús Peñalva Gil. IES  Santa Clara. Santander  (29-04-2023   </vt:lpstr>
      <vt:lpstr>ÍNDICE</vt:lpstr>
      <vt:lpstr>Introducción</vt:lpstr>
      <vt:lpstr>1. El refugio antiaéreo como bien patrimonial: una propuesta de intervención, rehabilitación y musealización</vt:lpstr>
      <vt:lpstr>1.2.- Plan de recuperación y rehabilitación</vt:lpstr>
      <vt:lpstr>Las “Catacumbas” un bien patrimonial desconocido y amenazado.        Fase de documentación gráfica  previa a la intervención</vt:lpstr>
      <vt:lpstr>Diapositiva 7</vt:lpstr>
      <vt:lpstr>Diapositiva 8</vt:lpstr>
      <vt:lpstr>Fase de intervención (julio-septiembre  2022)</vt:lpstr>
      <vt:lpstr>Fase de intervención: enlucido de muros</vt:lpstr>
      <vt:lpstr>Diapositiva 11</vt:lpstr>
      <vt:lpstr>Diapositiva 12</vt:lpstr>
      <vt:lpstr>1.2.- Plan de recuperación y rehabilitación</vt:lpstr>
      <vt:lpstr>2.- Datos arqueológicos sobre las características arquitectónicas </vt:lpstr>
      <vt:lpstr>Localización</vt:lpstr>
      <vt:lpstr>Planta del Refugio</vt:lpstr>
      <vt:lpstr>Alzados longitudinales. Secciones norte y sur </vt:lpstr>
      <vt:lpstr>Alzado. Sección transversal</vt:lpstr>
      <vt:lpstr>3.- Datos documentales sobre las funciones de un centro educativo en una situación de guerra</vt:lpstr>
      <vt:lpstr>  </vt:lpstr>
      <vt:lpstr>Diapositiva 21</vt:lpstr>
      <vt:lpstr>3.4. Función defensiva: refugio antiaéreo</vt:lpstr>
      <vt:lpstr>Diapositiva 23</vt:lpstr>
      <vt:lpstr> 3.5.- Función humanitaria: centro de evacuados </vt:lpstr>
      <vt:lpstr>3.6.- Función solidaria. Profesores desplazados</vt:lpstr>
      <vt:lpstr>3.7.- Función bélica: Industrias de guerra </vt:lpstr>
      <vt:lpstr> 3.8.- Ataque aéreo: Una bomba cae en el instituto </vt:lpstr>
      <vt:lpstr>Reparación de destrozos, desperfectos y deterioro de locales </vt:lpstr>
      <vt:lpstr>Diapositiva 29</vt:lpstr>
      <vt:lpstr>3.11.- La Biblioteca del instituto al servicio de las operaciones militares </vt:lpstr>
      <vt:lpstr> 3.12.- Informe sobre el edificio (18 de agosto de 1938) </vt:lpstr>
      <vt:lpstr>Diapositiva 32</vt:lpstr>
      <vt:lpstr>Conclusión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Aproximación histórica a las funciones desempeñadas por el Instituto Nacional de Segunda Enseñanza de Santander durante la Guerra Civil (1936-1939): la recuperación del refugio antiaéreo como bien patrimonial del IES Santa Clara.</dc:title>
  <dc:creator>jesus</dc:creator>
  <cp:lastModifiedBy>jpeal</cp:lastModifiedBy>
  <cp:revision>101</cp:revision>
  <dcterms:created xsi:type="dcterms:W3CDTF">2023-04-27T07:48:05Z</dcterms:created>
  <dcterms:modified xsi:type="dcterms:W3CDTF">2023-04-28T01:23:56Z</dcterms:modified>
</cp:coreProperties>
</file>